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2C45-5C83-A4C2-6D72-D1DEF6286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4A0F0-A32D-76A0-A5DE-CEE93728C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711CA-1E18-C98A-B8FB-E2CE12BE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236C7-3E01-4A95-7321-029B60CD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A561-302C-610F-0E6E-F3BBCC63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4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A349-529D-49A2-4E43-06CED61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D6CA9-B457-AA5B-B14D-D4D6F7393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6C55-BFB0-BD73-271A-BDFF584B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211BC-C076-6591-5144-670DC2DB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FEA90-973F-679E-A157-E9041AD5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3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E3DD9-A0F7-B6FB-60B0-C2837CB05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609E7-66CF-9CDC-CB8A-A4E2340D6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84B7C-5AE3-403E-7516-8AD9B875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3CFA0-4FE9-E25D-AF1A-EFF97D99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B960B-140A-9F21-44BD-7B2B5CA3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3329-D46F-A132-B875-FFD18566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9A3E8-1BBC-D7F8-7FCA-DACEB2CB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BC4D4-822B-D083-F9BF-4380527E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46D0-9A38-F797-005B-FD975AD0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610ED-ECE8-3EE3-7ECC-F13F68C9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87FA-20A2-A461-8AAD-AB74830F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51CE-3258-BC84-71A2-69377FB6D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D539C-0342-76AB-804E-4774FA38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576B6-58BF-49F1-2586-57C2812E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15E3D-E09E-3D68-885A-37BF7366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6B52-9958-A7E9-50D8-F1CE4AFA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36D56-143C-D40C-60D4-880158B66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9A11C-1BA5-EAC9-B507-47D7BA3E7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D23E-03D5-19A9-C804-A0906483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5B986-687B-8060-5880-29F6DED7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16B7-EFB0-C679-E8EC-C7020FA1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C89D-CDB9-A79B-0D02-04ABD701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F07EF-5202-7C22-15AC-3426C7EFE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2D4BD-7751-D68A-7155-89F3F5F72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F2409-ACBE-85B5-3863-6814E9B7D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81B1D-DFD1-8656-7480-CB675B2C9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EE81A-CC0F-E41F-C6F7-35B1D7A7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06663-3250-2727-A579-888074B3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F84CE-55C1-2EEF-C9AE-34903284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1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6933-6170-A810-F0A9-B83141C1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068CD-0FAD-1991-CD48-17D230EE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469BF-C25C-67A0-7614-2DC63B7B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1B4C7-6EB8-63F2-79AA-82A656C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2D7B8-7B69-F3AF-1680-3EB19496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17204-2BC2-E055-793F-80F2D11E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0CAFC-8229-4668-CE62-A266A3CD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F77F-C027-C3B8-3C1A-24CA95C9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8DF4-AED9-A106-F314-A975C307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8EB9D-FDC5-896D-39E5-FE1F0D364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34DB0-2396-4622-A3D5-4AE2DDFC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ED512-B2FC-2B56-4375-531E31DD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15B3F-54A3-FB4C-F289-B1EB2F5D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359E-0DA2-9A56-C76D-C859AB1D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EC721-0864-8089-0854-8D186B96F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10CA0-7857-890A-7AA6-509AC2E49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FE027-BED3-8D40-8BA2-E2565A83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639BC-53BD-4376-7B45-F6BE39E9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0F873-9439-D36F-E668-EC75A0B4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0F6FF-E4F3-240D-D899-F1773007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9E942-A94B-F176-66F5-AB745400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651EE-92CF-4651-5862-679AFD30A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790B-1AAC-470D-91FB-74089CA7032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C9476-1D8F-041C-DAAC-416B246E3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FFAF-D058-0E80-4C4F-0C932724D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77C9-DA27-4E48-A2E0-49965F68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8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bps.swipify.i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D35B-0169-910E-3381-877DBFCAB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4637"/>
            <a:ext cx="9144000" cy="221854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BBPS</a:t>
            </a:r>
            <a:r>
              <a:rPr lang="en-US" sz="72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D8FFC-DA0C-CC54-07DB-7765076FC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3181"/>
            <a:ext cx="9144000" cy="2484619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chemeClr val="accent6">
                    <a:lumMod val="75000"/>
                  </a:schemeClr>
                </a:solidFill>
              </a:rPr>
              <a:t>SUCCESS </a:t>
            </a:r>
            <a:r>
              <a:rPr lang="en-US" sz="5400" b="1" u="sng" dirty="0">
                <a:solidFill>
                  <a:schemeClr val="bg2">
                    <a:lumMod val="10000"/>
                  </a:schemeClr>
                </a:solidFill>
              </a:rPr>
              <a:t>&amp;</a:t>
            </a:r>
            <a:r>
              <a:rPr lang="en-US" sz="5400" b="1" u="sng" dirty="0">
                <a:solidFill>
                  <a:srgbClr val="FF0000"/>
                </a:solidFill>
              </a:rPr>
              <a:t> FAILED </a:t>
            </a:r>
          </a:p>
          <a:p>
            <a:r>
              <a:rPr lang="en-US" sz="4400" b="1" dirty="0">
                <a:solidFill>
                  <a:schemeClr val="bg2">
                    <a:lumMod val="10000"/>
                  </a:schemeClr>
                </a:solidFill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13126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2267-0969-A0E9-9D8E-350AFE75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success transaction</a:t>
            </a:r>
            <a:r>
              <a:rPr lang="en-US" sz="2400" b="1" u="sng" dirty="0"/>
              <a:t>.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In this page – successfully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bill fetched.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09329-4EDF-72B1-AB74-CA6CA3814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0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F44-5AB4-E645-0293-426BEBCC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82" y="38011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success transaction</a:t>
            </a:r>
            <a:r>
              <a:rPr lang="en-US" sz="2400" b="1" u="sng" dirty="0"/>
              <a:t>.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After the fetch bill --</a:t>
            </a:r>
            <a:br>
              <a:rPr lang="en-US" sz="2400" dirty="0"/>
            </a:br>
            <a:r>
              <a:rPr lang="en-US" sz="2400" b="1" dirty="0"/>
              <a:t>Step 2: </a:t>
            </a:r>
            <a:r>
              <a:rPr lang="en-US" sz="2400" dirty="0"/>
              <a:t>Enter the transaction pin.</a:t>
            </a:r>
            <a:br>
              <a:rPr lang="en-US" sz="2400" dirty="0"/>
            </a:br>
            <a:r>
              <a:rPr lang="en-US" sz="2400" b="1" dirty="0"/>
              <a:t>Step 3:</a:t>
            </a:r>
            <a:r>
              <a:rPr lang="en-US" sz="2400" dirty="0"/>
              <a:t> Enter the </a:t>
            </a:r>
            <a:r>
              <a:rPr lang="en-US" sz="2400" b="1" dirty="0"/>
              <a:t>Pay bill </a:t>
            </a:r>
            <a:r>
              <a:rPr lang="en-US" sz="2400" dirty="0"/>
              <a:t>to proceed the success transaction.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AE9D3-9A68-0CCF-38C4-E14B1E264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ECC1-71D6-9EAC-853A-8FE8C742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 </a:t>
            </a:r>
            <a:r>
              <a:rPr lang="en-US" sz="2800" b="1" u="sng" dirty="0">
                <a:solidFill>
                  <a:srgbClr val="002060"/>
                </a:solidFill>
              </a:rPr>
              <a:t>success receipt</a:t>
            </a:r>
            <a:br>
              <a:rPr lang="en-US" sz="2400" b="1" dirty="0"/>
            </a:br>
            <a:r>
              <a:rPr lang="en-US" sz="2400" b="1" dirty="0"/>
              <a:t>Step 1:</a:t>
            </a:r>
            <a:r>
              <a:rPr lang="en-US" sz="2400" dirty="0"/>
              <a:t> Complete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successful transaction</a:t>
            </a:r>
            <a:r>
              <a:rPr lang="en-US" sz="2400" b="1" dirty="0"/>
              <a:t>, </a:t>
            </a:r>
            <a:r>
              <a:rPr lang="en-US" sz="2400" dirty="0"/>
              <a:t>a </a:t>
            </a:r>
            <a:r>
              <a:rPr lang="en-US" sz="2400" b="1" dirty="0"/>
              <a:t>receipt is generated</a:t>
            </a:r>
            <a:r>
              <a:rPr lang="en-US" sz="2400" dirty="0"/>
              <a:t> showing the successful amount.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Click the </a:t>
            </a:r>
            <a:r>
              <a:rPr lang="en-US" sz="2400" b="1" dirty="0"/>
              <a:t>Print</a:t>
            </a:r>
            <a:r>
              <a:rPr lang="en-US" sz="2400" dirty="0"/>
              <a:t> button to </a:t>
            </a:r>
            <a:r>
              <a:rPr lang="en-US" sz="2400" b="1" dirty="0"/>
              <a:t>print the receipt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/>
              <a:t>Step 3:</a:t>
            </a:r>
            <a:r>
              <a:rPr lang="en-US" sz="2400" dirty="0"/>
              <a:t> Click the </a:t>
            </a:r>
            <a:r>
              <a:rPr lang="en-US" sz="2400" b="1" dirty="0"/>
              <a:t>Close</a:t>
            </a:r>
            <a:r>
              <a:rPr lang="en-US" sz="2400" dirty="0"/>
              <a:t> button to </a:t>
            </a:r>
            <a:r>
              <a:rPr lang="en-US" sz="2400" b="1" dirty="0"/>
              <a:t>exit the receipt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AD3D9-44E4-F023-1B01-2417B71FB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1F28-B8D7-F931-556B-5AC995E9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557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Ledger Reports Page –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success transaction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Select </a:t>
            </a:r>
            <a:r>
              <a:rPr lang="en-US" sz="2400" b="1" dirty="0"/>
              <a:t>date range, status, or transaction ID</a:t>
            </a:r>
            <a:r>
              <a:rPr lang="en-US" sz="2400" dirty="0"/>
              <a:t> and click </a:t>
            </a:r>
            <a:r>
              <a:rPr lang="en-US" sz="2400" b="1" dirty="0"/>
              <a:t>Search &amp; Export</a:t>
            </a:r>
            <a:r>
              <a:rPr lang="en-US" sz="2400" dirty="0"/>
              <a:t> to view records.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Review </a:t>
            </a:r>
            <a:r>
              <a:rPr lang="en-US" sz="2400" b="1" dirty="0"/>
              <a:t>credits/debits, commission, TDS, and closing balance</a:t>
            </a:r>
            <a:r>
              <a:rPr lang="en-US" sz="2400" dirty="0"/>
              <a:t> or </a:t>
            </a:r>
            <a:r>
              <a:rPr lang="en-US" sz="2400" b="1" dirty="0"/>
              <a:t>Action </a:t>
            </a:r>
            <a:r>
              <a:rPr lang="en-US" sz="2400" dirty="0"/>
              <a:t>to view transaction receipt.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ED48D-C6F6-17DC-A99B-286E89E22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57" y="2141537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2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1747-0E3D-E524-A7B3-F482AF41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8488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BBPS Report Page –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success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transction</a:t>
            </a:r>
            <a:r>
              <a:rPr lang="en-US" sz="2800" b="1" dirty="0"/>
              <a:t>.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Select </a:t>
            </a:r>
            <a:r>
              <a:rPr lang="en-US" sz="2400" b="1" dirty="0"/>
              <a:t>date range, status, or transaction ID</a:t>
            </a:r>
            <a:r>
              <a:rPr lang="en-US" sz="2400" dirty="0"/>
              <a:t> and click </a:t>
            </a:r>
            <a:r>
              <a:rPr lang="en-US" sz="2400" b="1" dirty="0"/>
              <a:t>Search &amp; Export</a:t>
            </a:r>
            <a:r>
              <a:rPr lang="en-US" sz="2400" dirty="0"/>
              <a:t> to view records.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Review </a:t>
            </a:r>
            <a:r>
              <a:rPr lang="en-US" sz="2400" b="1" dirty="0"/>
              <a:t>Amount , commission , TDS, </a:t>
            </a:r>
            <a:r>
              <a:rPr lang="en-US" sz="2400" b="1" dirty="0" err="1"/>
              <a:t>orderID</a:t>
            </a:r>
            <a:r>
              <a:rPr lang="en-US" sz="2400" b="1" dirty="0"/>
              <a:t> and </a:t>
            </a:r>
            <a:r>
              <a:rPr lang="en-US" sz="2400" b="1" dirty="0" err="1"/>
              <a:t>TxnID</a:t>
            </a:r>
            <a:r>
              <a:rPr lang="en-US" sz="2400" b="1" dirty="0"/>
              <a:t>, </a:t>
            </a:r>
            <a:r>
              <a:rPr lang="en-US" sz="2400" dirty="0"/>
              <a:t>or </a:t>
            </a:r>
            <a:r>
              <a:rPr lang="en-US" sz="2400" b="1" dirty="0"/>
              <a:t>Action </a:t>
            </a:r>
            <a:r>
              <a:rPr lang="en-US" sz="2400" dirty="0"/>
              <a:t>to view transaction receipt.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EECBF-D578-8427-9EA8-65D3B995E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154" y="2260340"/>
            <a:ext cx="100646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4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A665-B80B-9878-3D26-011E7609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8" y="275184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BBPS Report Page – 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success transaction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en-US" sz="2400" b="1" dirty="0"/>
            </a:br>
            <a:r>
              <a:rPr lang="en-US" sz="2400" b="1" dirty="0"/>
              <a:t>Step 1:</a:t>
            </a:r>
            <a:r>
              <a:rPr lang="en-US" sz="2400" dirty="0"/>
              <a:t> Click on the </a:t>
            </a:r>
            <a:r>
              <a:rPr lang="en-US" sz="2400" b="1" dirty="0"/>
              <a:t>Action</a:t>
            </a:r>
            <a:r>
              <a:rPr lang="en-US" sz="2400" dirty="0"/>
              <a:t> button to </a:t>
            </a:r>
            <a:r>
              <a:rPr lang="en-US" sz="2400" b="1" dirty="0"/>
              <a:t>view the transaction receipt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Click </a:t>
            </a:r>
            <a:r>
              <a:rPr lang="en-US" sz="2400" b="1" dirty="0"/>
              <a:t>Print</a:t>
            </a:r>
            <a:r>
              <a:rPr lang="en-US" sz="2400" dirty="0"/>
              <a:t> to </a:t>
            </a:r>
            <a:r>
              <a:rPr lang="en-US" sz="2400" b="1" dirty="0"/>
              <a:t>take a print of the transaction receipt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/>
              <a:t>Step 3:</a:t>
            </a:r>
            <a:r>
              <a:rPr lang="en-US" sz="2400" dirty="0"/>
              <a:t> Click </a:t>
            </a:r>
            <a:r>
              <a:rPr lang="en-US" sz="2400" b="1" dirty="0"/>
              <a:t>Close</a:t>
            </a:r>
            <a:r>
              <a:rPr lang="en-US" sz="2400" dirty="0"/>
              <a:t> to </a:t>
            </a:r>
            <a:r>
              <a:rPr lang="en-US" sz="2400" b="1" dirty="0"/>
              <a:t>close the receipt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07926-EADD-DCAE-8119-54D412A87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6158-362E-91A3-A07A-91FEF8B4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595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For </a:t>
            </a:r>
            <a:r>
              <a:rPr lang="en-US" sz="6000" b="1" u="sng" dirty="0">
                <a:solidFill>
                  <a:srgbClr val="FF0000"/>
                </a:solidFill>
              </a:rPr>
              <a:t>failed </a:t>
            </a:r>
            <a:r>
              <a:rPr lang="en-US" sz="5400" b="1" dirty="0"/>
              <a:t>transaction…</a:t>
            </a:r>
          </a:p>
        </p:txBody>
      </p:sp>
    </p:spTree>
    <p:extLst>
      <p:ext uri="{BB962C8B-B14F-4D97-AF65-F5344CB8AC3E}">
        <p14:creationId xmlns:p14="http://schemas.microsoft.com/office/powerpoint/2010/main" val="3373675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B1D2-902B-49D9-05C7-968F82B7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8449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 </a:t>
            </a:r>
            <a:r>
              <a:rPr lang="en-US" sz="2800" b="1" u="sng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Failed transaction</a:t>
            </a:r>
            <a:r>
              <a:rPr lang="en-US" sz="2800" b="1" u="sng" dirty="0"/>
              <a:t>.</a:t>
            </a:r>
            <a:r>
              <a:rPr lang="en-US" sz="2800" b="1" dirty="0"/>
              <a:t> </a:t>
            </a:r>
            <a:br>
              <a:rPr lang="en-US" sz="2800" dirty="0"/>
            </a:br>
            <a:r>
              <a:rPr lang="en-US" sz="2400" b="1" dirty="0"/>
              <a:t>Step 1:</a:t>
            </a:r>
            <a:r>
              <a:rPr lang="en-US" sz="2400" dirty="0"/>
              <a:t> Select the </a:t>
            </a:r>
            <a:r>
              <a:rPr lang="en-US" sz="2400" b="1" dirty="0"/>
              <a:t>Mode</a:t>
            </a:r>
            <a:r>
              <a:rPr lang="en-US" sz="2400" dirty="0"/>
              <a:t> and choose the </a:t>
            </a:r>
            <a:r>
              <a:rPr lang="en-US" sz="2400" b="1" dirty="0"/>
              <a:t>Biller/Subcategory</a:t>
            </a:r>
            <a:r>
              <a:rPr lang="en-US" sz="2400" dirty="0"/>
              <a:t> (e.g. Electricity provider).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Enter the (</a:t>
            </a:r>
            <a:r>
              <a:rPr lang="en-US" sz="2400" b="1" u="sng" dirty="0">
                <a:solidFill>
                  <a:srgbClr val="FF0000"/>
                </a:solidFill>
              </a:rPr>
              <a:t> 7777777777 </a:t>
            </a:r>
            <a:r>
              <a:rPr lang="en-US" sz="2400" dirty="0"/>
              <a:t>) to get the </a:t>
            </a:r>
            <a:r>
              <a:rPr lang="en-US" sz="2400" b="1" dirty="0">
                <a:solidFill>
                  <a:srgbClr val="FF0000"/>
                </a:solidFill>
              </a:rPr>
              <a:t>failed</a:t>
            </a:r>
            <a:r>
              <a:rPr lang="en-US" sz="2400" dirty="0"/>
              <a:t> transaction.</a:t>
            </a:r>
            <a:br>
              <a:rPr lang="en-US" sz="2400" dirty="0"/>
            </a:br>
            <a:r>
              <a:rPr lang="en-US" sz="2400" b="1" dirty="0"/>
              <a:t>Step 3:</a:t>
            </a:r>
            <a:r>
              <a:rPr lang="en-US" sz="2400" dirty="0"/>
              <a:t> Enter the </a:t>
            </a:r>
            <a:r>
              <a:rPr lang="en-US" sz="2400" b="1" dirty="0"/>
              <a:t>fetch bill </a:t>
            </a:r>
            <a:r>
              <a:rPr lang="en-US" sz="2400" dirty="0"/>
              <a:t>to proceed.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0CDFC7-54B6-C42E-7DF5-7E7962802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365271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CD92-1514-E4F6-A1CE-1CB39C9E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355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 </a:t>
            </a:r>
            <a:r>
              <a:rPr lang="en-US" sz="2800" b="1" u="sng" dirty="0">
                <a:solidFill>
                  <a:srgbClr val="FF0000"/>
                </a:solidFill>
              </a:rPr>
              <a:t>Failed transaction</a:t>
            </a:r>
            <a:r>
              <a:rPr lang="en-US" sz="2800" b="1" u="sng" dirty="0"/>
              <a:t>.</a:t>
            </a:r>
            <a:br>
              <a:rPr lang="en-US" sz="2800" dirty="0"/>
            </a:br>
            <a:r>
              <a:rPr lang="en-US" sz="2800" b="1" dirty="0"/>
              <a:t>Step 1:</a:t>
            </a:r>
            <a:r>
              <a:rPr lang="en-US" sz="2800" dirty="0"/>
              <a:t> In this page – successfully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bill fetched.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B74EA4-50D2-70F8-17D2-DA7C03214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537"/>
            <a:ext cx="105155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4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FE0A-880F-9F6F-7171-A0198224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3596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  </a:t>
            </a:r>
            <a:r>
              <a:rPr lang="en-US" sz="2800" b="1" u="sng" dirty="0">
                <a:solidFill>
                  <a:srgbClr val="FF0000"/>
                </a:solidFill>
              </a:rPr>
              <a:t>Failed transaction</a:t>
            </a:r>
            <a:r>
              <a:rPr lang="en-US" sz="2800" b="1" u="sng" dirty="0"/>
              <a:t>.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After the fetch bill --</a:t>
            </a:r>
            <a:br>
              <a:rPr lang="en-US" sz="2400" dirty="0"/>
            </a:br>
            <a:r>
              <a:rPr lang="en-US" sz="2400" b="1" dirty="0"/>
              <a:t>Step 2: </a:t>
            </a:r>
            <a:r>
              <a:rPr lang="en-US" sz="2400" dirty="0"/>
              <a:t>Enter the transaction pin.</a:t>
            </a:r>
            <a:br>
              <a:rPr lang="en-US" sz="2400" dirty="0"/>
            </a:br>
            <a:r>
              <a:rPr lang="en-US" sz="2400" b="1" dirty="0"/>
              <a:t>Step 3:</a:t>
            </a:r>
            <a:r>
              <a:rPr lang="en-US" sz="2400" dirty="0"/>
              <a:t> Enter the </a:t>
            </a:r>
            <a:r>
              <a:rPr lang="en-US" sz="2400" b="1" dirty="0"/>
              <a:t>Pay bill </a:t>
            </a:r>
            <a:r>
              <a:rPr lang="en-US" sz="2400" dirty="0"/>
              <a:t>to proceed the Failed transaction.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2B7DC3-E400-E305-D111-E0C8AC75E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141537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D037-B310-8A3F-09E1-2E5B9933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59"/>
            <a:ext cx="10929078" cy="122919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swipify</a:t>
            </a:r>
            <a:r>
              <a:rPr lang="en-US" b="1" dirty="0"/>
              <a:t> –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login page(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https://bbps.swipify.in/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)</a:t>
            </a:r>
            <a:br>
              <a:rPr lang="en-US" sz="2800" dirty="0"/>
            </a:br>
            <a:r>
              <a:rPr lang="en-US" sz="2700" b="1" dirty="0"/>
              <a:t>Step 1:</a:t>
            </a:r>
            <a:r>
              <a:rPr lang="en-US" sz="2700" dirty="0"/>
              <a:t> Click on the </a:t>
            </a:r>
            <a:r>
              <a:rPr lang="en-US" sz="2700" b="1" dirty="0"/>
              <a:t>Login</a:t>
            </a:r>
            <a:r>
              <a:rPr lang="en-US" sz="2700" dirty="0"/>
              <a:t> button (top right of the page).</a:t>
            </a:r>
            <a:br>
              <a:rPr lang="en-US" sz="2700" dirty="0"/>
            </a:br>
            <a:r>
              <a:rPr lang="en-US" sz="2700" b="1" dirty="0"/>
              <a:t>Step 2:</a:t>
            </a:r>
            <a:r>
              <a:rPr lang="en-US" sz="2700" dirty="0"/>
              <a:t> Enter your </a:t>
            </a:r>
            <a:r>
              <a:rPr lang="en-US" sz="2700" b="1" dirty="0"/>
              <a:t>registered username and password</a:t>
            </a:r>
            <a:r>
              <a:rPr lang="en-US" sz="2700" dirty="0"/>
              <a:t>, then click </a:t>
            </a:r>
            <a:r>
              <a:rPr lang="en-US" sz="2700" b="1" dirty="0"/>
              <a:t>Submit</a:t>
            </a:r>
            <a:r>
              <a:rPr lang="en-US" sz="2700" dirty="0"/>
              <a:t> to access your account.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92B1A-D96B-9CCD-E1CF-C2461F355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53652"/>
            <a:ext cx="10515599" cy="45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07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8AFD-FFC8-0094-BB16-C7B3D924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6412"/>
          </a:xfrm>
        </p:spPr>
        <p:txBody>
          <a:bodyPr>
            <a:normAutofit fontScale="90000"/>
          </a:bodyPr>
          <a:lstStyle/>
          <a:p>
            <a:r>
              <a:rPr lang="en-US" sz="3100" b="1" u="sng" dirty="0">
                <a:solidFill>
                  <a:schemeClr val="accent5">
                    <a:lumMod val="75000"/>
                  </a:schemeClr>
                </a:solidFill>
              </a:rPr>
              <a:t>Ledger Reports Page – </a:t>
            </a:r>
            <a:r>
              <a:rPr lang="en-US" sz="3100" b="1" u="sng" dirty="0">
                <a:solidFill>
                  <a:srgbClr val="FF0000"/>
                </a:solidFill>
              </a:rPr>
              <a:t>Failed transaction </a:t>
            </a:r>
            <a:r>
              <a:rPr lang="en-US" sz="3100" b="1" u="sng" dirty="0">
                <a:solidFill>
                  <a:schemeClr val="accent6">
                    <a:lumMod val="75000"/>
                  </a:schemeClr>
                </a:solidFill>
              </a:rPr>
              <a:t>&amp; Reversed .</a:t>
            </a:r>
            <a:br>
              <a:rPr lang="en-US" sz="3100" u="sng" dirty="0"/>
            </a:br>
            <a:r>
              <a:rPr lang="en-US" sz="2400" b="1" dirty="0"/>
              <a:t>Step 1:</a:t>
            </a:r>
            <a:r>
              <a:rPr lang="en-US" sz="2400" dirty="0"/>
              <a:t> Select </a:t>
            </a:r>
            <a:r>
              <a:rPr lang="en-US" sz="2400" b="1" dirty="0"/>
              <a:t>date range, status, or transaction ID</a:t>
            </a:r>
            <a:r>
              <a:rPr lang="en-US" sz="2400" dirty="0"/>
              <a:t> and click </a:t>
            </a:r>
            <a:r>
              <a:rPr lang="en-US" sz="2400" b="1" dirty="0"/>
              <a:t>Search &amp; Export</a:t>
            </a:r>
            <a:r>
              <a:rPr lang="en-US" sz="2400" dirty="0"/>
              <a:t> to view records.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Review </a:t>
            </a:r>
            <a:r>
              <a:rPr lang="en-US" sz="2400" b="1" dirty="0"/>
              <a:t>credits/debits, commission, TDS, and closing balance</a:t>
            </a:r>
            <a:r>
              <a:rPr lang="en-US" sz="2400" dirty="0"/>
              <a:t> or </a:t>
            </a:r>
            <a:r>
              <a:rPr lang="en-US" sz="2400" b="1" dirty="0"/>
              <a:t>Action </a:t>
            </a:r>
            <a:r>
              <a:rPr lang="en-US" sz="2400" dirty="0"/>
              <a:t>to view transaction receipt.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19254F-254B-D035-9CC2-395A9421E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1537"/>
            <a:ext cx="105155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15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A427-10BA-16BD-EAAA-0FAD1CFB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641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BBPS Report Page – </a:t>
            </a:r>
            <a:r>
              <a:rPr lang="en-US" sz="2400" b="1" u="sng" dirty="0">
                <a:solidFill>
                  <a:srgbClr val="FF0000"/>
                </a:solidFill>
              </a:rPr>
              <a:t>Failed transaction</a:t>
            </a:r>
            <a:r>
              <a:rPr lang="en-US" sz="2400" b="1" u="sng" dirty="0"/>
              <a:t>. 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Select </a:t>
            </a:r>
            <a:r>
              <a:rPr lang="en-US" sz="2400" b="1" dirty="0"/>
              <a:t>date range, status, or transaction ID</a:t>
            </a:r>
            <a:r>
              <a:rPr lang="en-US" sz="2400" dirty="0"/>
              <a:t> and click </a:t>
            </a:r>
            <a:r>
              <a:rPr lang="en-US" sz="2400" b="1" dirty="0"/>
              <a:t>Search &amp; Export</a:t>
            </a:r>
            <a:r>
              <a:rPr lang="en-US" sz="2400" dirty="0"/>
              <a:t> to view records.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Review </a:t>
            </a:r>
            <a:r>
              <a:rPr lang="en-US" sz="2400" b="1" dirty="0"/>
              <a:t>Amount , commission , TDS, </a:t>
            </a:r>
            <a:r>
              <a:rPr lang="en-US" sz="2400" b="1" dirty="0" err="1"/>
              <a:t>orderID</a:t>
            </a:r>
            <a:r>
              <a:rPr lang="en-US" sz="2400" b="1" dirty="0"/>
              <a:t> and </a:t>
            </a:r>
            <a:r>
              <a:rPr lang="en-US" sz="2400" b="1" dirty="0" err="1"/>
              <a:t>TxnID</a:t>
            </a:r>
            <a:r>
              <a:rPr lang="en-US" sz="2400" b="1" dirty="0"/>
              <a:t>, </a:t>
            </a:r>
            <a:r>
              <a:rPr lang="en-US" sz="2400" dirty="0"/>
              <a:t>or </a:t>
            </a:r>
            <a:r>
              <a:rPr lang="en-US" sz="2400" b="1" dirty="0"/>
              <a:t>Action </a:t>
            </a:r>
            <a:r>
              <a:rPr lang="en-US" sz="2400" dirty="0"/>
              <a:t>to view transaction receipt.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B8A209-AB22-B8DA-6D3A-C3B463427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269" y="2141537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2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B46B-6005-F344-B333-6A7C1AD7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96816"/>
          </a:xfrm>
        </p:spPr>
        <p:txBody>
          <a:bodyPr>
            <a:normAutofit/>
          </a:bodyPr>
          <a:lstStyle/>
          <a:p>
            <a:r>
              <a:rPr lang="en-US" sz="4800" b="1" u="sng" dirty="0"/>
              <a:t>Note </a:t>
            </a:r>
            <a:r>
              <a:rPr lang="en-US" b="1" dirty="0"/>
              <a:t>– BBPS Transaction Testing…</a:t>
            </a:r>
            <a:br>
              <a:rPr lang="en-US" b="1" dirty="0"/>
            </a:br>
            <a:br>
              <a:rPr lang="en-US" dirty="0"/>
            </a:br>
            <a:r>
              <a:rPr lang="en-US" sz="3600" dirty="0"/>
              <a:t>1)-For a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successful transaction</a:t>
            </a:r>
            <a:r>
              <a:rPr lang="en-US" sz="3600" dirty="0"/>
              <a:t>, enter </a:t>
            </a: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</a:rPr>
              <a:t>9999999999</a:t>
            </a:r>
            <a:r>
              <a:rPr lang="en-US" sz="3600" dirty="0"/>
              <a:t> as the test number.</a:t>
            </a:r>
            <a:br>
              <a:rPr lang="en-US" sz="3600" dirty="0"/>
            </a:br>
            <a:r>
              <a:rPr lang="en-US" sz="3600" dirty="0"/>
              <a:t>2)-For a </a:t>
            </a:r>
            <a:r>
              <a:rPr lang="en-US" sz="3600" b="1" u="sng" dirty="0">
                <a:solidFill>
                  <a:srgbClr val="FF0000"/>
                </a:solidFill>
              </a:rPr>
              <a:t>failed transaction</a:t>
            </a:r>
            <a:r>
              <a:rPr lang="en-US" sz="3600" dirty="0"/>
              <a:t>, enter </a:t>
            </a:r>
            <a:r>
              <a:rPr lang="en-US" sz="3600" b="1" u="sng" dirty="0">
                <a:solidFill>
                  <a:srgbClr val="FF0000"/>
                </a:solidFill>
              </a:rPr>
              <a:t>7777777777</a:t>
            </a:r>
            <a:r>
              <a:rPr lang="en-US" sz="3600" dirty="0"/>
              <a:t> as the test number.</a:t>
            </a:r>
          </a:p>
        </p:txBody>
      </p:sp>
    </p:spTree>
    <p:extLst>
      <p:ext uri="{BB962C8B-B14F-4D97-AF65-F5344CB8AC3E}">
        <p14:creationId xmlns:p14="http://schemas.microsoft.com/office/powerpoint/2010/main" val="93514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3258-69C6-6056-7A7F-329B4604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08" y="254858"/>
            <a:ext cx="11083976" cy="1570767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accent5"/>
                </a:solidFill>
              </a:rPr>
              <a:t>Login Page :-</a:t>
            </a:r>
            <a:br>
              <a:rPr lang="en-US" sz="2800" b="1" dirty="0"/>
            </a:br>
            <a:r>
              <a:rPr lang="en-US" sz="2800" dirty="0"/>
              <a:t>1)-This page allows users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sign in to their account.</a:t>
            </a:r>
            <a:br>
              <a:rPr lang="en-US" sz="2800" dirty="0"/>
            </a:br>
            <a:r>
              <a:rPr lang="en-US" sz="2800" dirty="0"/>
              <a:t>2)-User enters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username/email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password</a:t>
            </a:r>
            <a:r>
              <a:rPr lang="en-US" sz="2800" dirty="0"/>
              <a:t> to access the system.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04D4A0-EFB8-298B-42E1-279AEA9C7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509" y="1693890"/>
            <a:ext cx="10692984" cy="49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B36-5755-067F-1DF5-7EA6EFBB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0155"/>
            <a:ext cx="10515600" cy="1748488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OTP Verification </a:t>
            </a:r>
            <a:r>
              <a:rPr lang="en-US" sz="2800" b="1" dirty="0"/>
              <a:t>– </a:t>
            </a:r>
            <a:br>
              <a:rPr lang="en-US" sz="2800" dirty="0"/>
            </a:br>
            <a:r>
              <a:rPr lang="en-US" sz="2800" b="1" dirty="0"/>
              <a:t>Step 1:</a:t>
            </a:r>
            <a:r>
              <a:rPr lang="en-US" sz="2800" dirty="0"/>
              <a:t> </a:t>
            </a:r>
            <a:r>
              <a:rPr lang="en-US" sz="2400" dirty="0"/>
              <a:t>Enter the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OTP received on your registered mobile/email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/>
              <a:t>in the given boxes.</a:t>
            </a:r>
            <a:br>
              <a:rPr lang="en-US" sz="2400" dirty="0"/>
            </a:br>
            <a:r>
              <a:rPr lang="en-US" sz="2800" b="1" dirty="0"/>
              <a:t>Step 2:</a:t>
            </a:r>
            <a:r>
              <a:rPr lang="en-US" sz="2800" dirty="0"/>
              <a:t> Click 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Continue</a:t>
            </a:r>
            <a:r>
              <a:rPr lang="en-US" sz="2800" dirty="0"/>
              <a:t> to verify and proceed further.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35F95A-3DDB-F624-FA95-E90E29598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86507"/>
            <a:ext cx="102095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FD27-6DC3-3811-1D8D-0E9D1E35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5176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accent4">
                    <a:lumMod val="50000"/>
                  </a:schemeClr>
                </a:solidFill>
              </a:rPr>
              <a:t>Dashboard </a:t>
            </a:r>
            <a:r>
              <a:rPr lang="en-US" sz="2800" b="1" dirty="0"/>
              <a:t>– </a:t>
            </a:r>
            <a:br>
              <a:rPr lang="en-US" sz="2800" dirty="0"/>
            </a:br>
            <a:r>
              <a:rPr lang="en-US" sz="2800" b="1" dirty="0"/>
              <a:t>Step 1:</a:t>
            </a:r>
            <a:r>
              <a:rPr lang="en-US" sz="2800" dirty="0"/>
              <a:t> After login, you land on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Dashboard</a:t>
            </a:r>
            <a:r>
              <a:rPr lang="en-US" sz="2800" dirty="0"/>
              <a:t> where your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wallet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balance, earnings, and BBPS status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are shown.</a:t>
            </a:r>
            <a:br>
              <a:rPr lang="en-US" sz="2800" dirty="0"/>
            </a:br>
            <a:r>
              <a:rPr lang="en-US" sz="2800" b="1" dirty="0"/>
              <a:t>Step 2:</a:t>
            </a:r>
            <a:r>
              <a:rPr lang="en-US" sz="2800" dirty="0"/>
              <a:t> Check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latest transactions and reports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to track your daily activity.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2464A-4FB1-A1FF-6601-83863BF5A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260" y="2320301"/>
            <a:ext cx="103194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9391-CF2E-F491-3517-986444FF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8123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For</a:t>
            </a:r>
            <a:r>
              <a:rPr lang="en-US" sz="6600" b="1" dirty="0"/>
              <a:t> </a:t>
            </a:r>
            <a:r>
              <a:rPr lang="en-US" sz="6600" b="1" u="sng" dirty="0">
                <a:solidFill>
                  <a:schemeClr val="accent6">
                    <a:lumMod val="75000"/>
                  </a:schemeClr>
                </a:solidFill>
              </a:rPr>
              <a:t>success</a:t>
            </a:r>
            <a:r>
              <a:rPr lang="en-US" sz="6600" b="1" dirty="0"/>
              <a:t> </a:t>
            </a:r>
            <a:r>
              <a:rPr lang="en-US" sz="6000" dirty="0"/>
              <a:t>transaction…</a:t>
            </a:r>
          </a:p>
        </p:txBody>
      </p:sp>
    </p:spTree>
    <p:extLst>
      <p:ext uri="{BB962C8B-B14F-4D97-AF65-F5344CB8AC3E}">
        <p14:creationId xmlns:p14="http://schemas.microsoft.com/office/powerpoint/2010/main" val="55924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8822-EBFE-7D0D-4D1F-9B52C16D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8606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BBPS Transaction Page – 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Select the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bill/service type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(Electricity, DTH, Gas, </a:t>
            </a:r>
            <a:r>
              <a:rPr lang="en-US" sz="2400" dirty="0" err="1"/>
              <a:t>FASTag</a:t>
            </a:r>
            <a:r>
              <a:rPr lang="en-US" sz="2400" dirty="0"/>
              <a:t>, Mobile, etc.).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Enter customer details and </a:t>
            </a:r>
            <a:r>
              <a:rPr lang="en-US" sz="2400" b="1" dirty="0"/>
              <a:t>proceed to pay the bill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2675B-BBF9-18CF-2C49-CBE42AE99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293" y="2141537"/>
            <a:ext cx="102745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8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91B1-D7D9-0A47-9AB8-98CE39A8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 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Select 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</a:t>
            </a:r>
            <a:r>
              <a:rPr lang="en-US" sz="2400" dirty="0"/>
              <a:t> and choose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Biller/Subcategory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(e.g. Electricity provider).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BCA290-0DC1-041D-D977-77BD07B63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331" y="1334125"/>
            <a:ext cx="10013430" cy="48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817-E3F2-1AC9-25EE-19621A08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8547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BBPS Bill Pay Page –</a:t>
            </a:r>
            <a:r>
              <a:rPr lang="en-US" sz="2400" b="1" u="sng" dirty="0"/>
              <a:t> 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success transaction</a:t>
            </a:r>
            <a:r>
              <a:rPr lang="en-US" sz="2400" b="1" u="sng" dirty="0"/>
              <a:t>. </a:t>
            </a:r>
            <a:br>
              <a:rPr lang="en-US" sz="2400" dirty="0"/>
            </a:br>
            <a:r>
              <a:rPr lang="en-US" sz="2400" b="1" dirty="0"/>
              <a:t>Step 1:</a:t>
            </a:r>
            <a:r>
              <a:rPr lang="en-US" sz="2400" dirty="0"/>
              <a:t> Select the </a:t>
            </a:r>
            <a:r>
              <a:rPr lang="en-US" sz="2400" b="1" dirty="0"/>
              <a:t>Mode</a:t>
            </a:r>
            <a:r>
              <a:rPr lang="en-US" sz="2400" dirty="0"/>
              <a:t> and choose the </a:t>
            </a:r>
            <a:r>
              <a:rPr lang="en-US" sz="2400" b="1" dirty="0"/>
              <a:t>Biller/Subcategory</a:t>
            </a:r>
            <a:r>
              <a:rPr lang="en-US" sz="2400" dirty="0"/>
              <a:t> (e.g. Electricity provider).</a:t>
            </a:r>
            <a:br>
              <a:rPr lang="en-US" sz="2400" dirty="0"/>
            </a:br>
            <a:r>
              <a:rPr lang="en-US" sz="2400" b="1" dirty="0"/>
              <a:t>Step 2:</a:t>
            </a:r>
            <a:r>
              <a:rPr lang="en-US" sz="2400" dirty="0"/>
              <a:t> Enter the (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9999999999 ) </a:t>
            </a:r>
            <a:r>
              <a:rPr lang="en-US" sz="2400" dirty="0"/>
              <a:t>to get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success</a:t>
            </a:r>
            <a:r>
              <a:rPr lang="en-US" sz="2400" dirty="0"/>
              <a:t> transaction.</a:t>
            </a:r>
            <a:br>
              <a:rPr lang="en-US" sz="2400" dirty="0"/>
            </a:br>
            <a:r>
              <a:rPr lang="en-US" sz="2400" b="1" dirty="0"/>
              <a:t>Step 3:</a:t>
            </a:r>
            <a:r>
              <a:rPr lang="en-US" sz="2400" dirty="0"/>
              <a:t> Enter the </a:t>
            </a:r>
            <a:r>
              <a:rPr lang="en-US" sz="2400" b="1" dirty="0"/>
              <a:t>fetch bill </a:t>
            </a:r>
            <a:r>
              <a:rPr lang="en-US" sz="2400" dirty="0"/>
              <a:t>to proceed.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9D236-C99E-8BBD-6934-2EDB39FC6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2141537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821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BBPS </vt:lpstr>
      <vt:lpstr>swipify – login page( https://bbps.swipify.in/ ) Step 1: Click on the Login button (top right of the page). Step 2: Enter your registered username and password, then click Submit to access your account. </vt:lpstr>
      <vt:lpstr>Login Page :- 1)-This page allows users to sign in to their account. 2)-User enters username/email and password to access the system. </vt:lpstr>
      <vt:lpstr>OTP Verification –  Step 1: Enter the OTP received on your registered mobile/email in the given boxes. Step 2: Click Continue to verify and proceed further.</vt:lpstr>
      <vt:lpstr>Dashboard –  Step 1: After login, you land on the Dashboard where your wallet balance, earnings, and BBPS status are shown. Step 2: Check latest transactions and reports to track your daily activity. </vt:lpstr>
      <vt:lpstr>For success transaction…</vt:lpstr>
      <vt:lpstr>BBPS Transaction Page –  Step 1: Select the bill/service type (Electricity, DTH, Gas, FASTag, Mobile, etc.). Step 2: Enter customer details and proceed to pay the bill.</vt:lpstr>
      <vt:lpstr>BBPS Bill Pay Page –  Step 1: Select the Mode and choose the Biller/Subcategory (e.g. Electricity provider).  </vt:lpstr>
      <vt:lpstr>BBPS Bill Pay Page –  success transaction.  Step 1: Select the Mode and choose the Biller/Subcategory (e.g. Electricity provider). Step 2: Enter the ( 9999999999 ) to get the success transaction. Step 3: Enter the fetch bill to proceed. </vt:lpstr>
      <vt:lpstr>BBPS Bill Pay Page – success transaction. Step 1: In this page – successfully bill fetched. </vt:lpstr>
      <vt:lpstr>BBPS Bill Pay Page – success transaction. Step 1: After the fetch bill -- Step 2: Enter the transaction pin. Step 3: Enter the Pay bill to proceed the success transaction. </vt:lpstr>
      <vt:lpstr>BBPS Bill Pay Page – success receipt Step 1: Complete a successful transaction, a receipt is generated showing the successful amount. Step 2: Click the Print button to print the receipt. Step 3: Click the Close button to exit the receipt.</vt:lpstr>
      <vt:lpstr>Ledger Reports Page – success transaction Step 1: Select date range, status, or transaction ID and click Search &amp; Export to view records. Step 2: Review credits/debits, commission, TDS, and closing balance or Action to view transaction receipt.</vt:lpstr>
      <vt:lpstr>BBPS Report Page – success transction. Step 1: Select date range, status, or transaction ID and click Search &amp; Export to view records. Step 2: Review Amount , commission , TDS, orderID and TxnID, or Action to view transaction receipt.</vt:lpstr>
      <vt:lpstr>BBPS Report Page –  success transaction. Step 1: Click on the Action button to view the transaction receipt. Step 2: Click Print to take a print of the transaction receipt. Step 3: Click Close to close the receipt.</vt:lpstr>
      <vt:lpstr>For failed transaction…</vt:lpstr>
      <vt:lpstr>BBPS Bill Pay Page –  Failed transaction.  Step 1: Select the Mode and choose the Biller/Subcategory (e.g. Electricity provider). Step 2: Enter the ( 7777777777 ) to get the failed transaction. Step 3: Enter the fetch bill to proceed. </vt:lpstr>
      <vt:lpstr>BBPS Bill Pay Page – Failed transaction. Step 1: In this page – successfully bill fetched. </vt:lpstr>
      <vt:lpstr>BBPS Bill Pay Page –  Failed transaction. Step 1: After the fetch bill -- Step 2: Enter the transaction pin. Step 3: Enter the Pay bill to proceed the Failed transaction. </vt:lpstr>
      <vt:lpstr>Ledger Reports Page – Failed transaction &amp; Reversed . Step 1: Select date range, status, or transaction ID and click Search &amp; Export to view records. Step 2: Review credits/debits, commission, TDS, and closing balance or Action to view transaction receipt.</vt:lpstr>
      <vt:lpstr>BBPS Report Page – Failed transaction.  Step 1: Select date range, status, or transaction ID and click Search &amp; Export to view records. Step 2: Review Amount , commission , TDS, orderID and TxnID, or Action to view transaction receipt.</vt:lpstr>
      <vt:lpstr>Note – BBPS Transaction Testing…  1)-For a successful transaction, enter 9999999999 as the test number. 2)-For a failed transaction, enter 7777777777 as the test number.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5</cp:revision>
  <dcterms:created xsi:type="dcterms:W3CDTF">2026-01-27T06:47:11Z</dcterms:created>
  <dcterms:modified xsi:type="dcterms:W3CDTF">2026-01-27T08:35:37Z</dcterms:modified>
</cp:coreProperties>
</file>